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EE29-DF57-42DF-AFC3-55F412FE7B1E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2D45-8A3B-4980-A225-78F318C10F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85868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EE29-DF57-42DF-AFC3-55F412FE7B1E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2D45-8A3B-4980-A225-78F318C10F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1846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EE29-DF57-42DF-AFC3-55F412FE7B1E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2D45-8A3B-4980-A225-78F318C10F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3813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EE29-DF57-42DF-AFC3-55F412FE7B1E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2D45-8A3B-4980-A225-78F318C10F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5160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EE29-DF57-42DF-AFC3-55F412FE7B1E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2D45-8A3B-4980-A225-78F318C10F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119243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EE29-DF57-42DF-AFC3-55F412FE7B1E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2D45-8A3B-4980-A225-78F318C10F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0378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EE29-DF57-42DF-AFC3-55F412FE7B1E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2D45-8A3B-4980-A225-78F318C10F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13745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EE29-DF57-42DF-AFC3-55F412FE7B1E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2D45-8A3B-4980-A225-78F318C10F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3181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EE29-DF57-42DF-AFC3-55F412FE7B1E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2D45-8A3B-4980-A225-78F318C10F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496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EE29-DF57-42DF-AFC3-55F412FE7B1E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2D45-8A3B-4980-A225-78F318C10F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897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EE29-DF57-42DF-AFC3-55F412FE7B1E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2D45-8A3B-4980-A225-78F318C10F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0627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EE29-DF57-42DF-AFC3-55F412FE7B1E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2D45-8A3B-4980-A225-78F318C10F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243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EE29-DF57-42DF-AFC3-55F412FE7B1E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2D45-8A3B-4980-A225-78F318C10F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035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EE29-DF57-42DF-AFC3-55F412FE7B1E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2D45-8A3B-4980-A225-78F318C10F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6627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EE29-DF57-42DF-AFC3-55F412FE7B1E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2D45-8A3B-4980-A225-78F318C10F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205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EE29-DF57-42DF-AFC3-55F412FE7B1E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2D45-8A3B-4980-A225-78F318C10F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625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CEE29-DF57-42DF-AFC3-55F412FE7B1E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4D2D45-8A3B-4980-A225-78F318C10F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609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11817" y="174290"/>
            <a:ext cx="9761483" cy="1765865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МАУ ДОД г. Хабаровска 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«Центр развития творчества детей и юношества»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C:\Users\1312\Desktop\Кичук К.Ю\Копия эмблема центра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079" y="174290"/>
            <a:ext cx="1574739" cy="20113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146661" y="2255875"/>
            <a:ext cx="9403058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СОВРЕМЕННЫЕ ТЕНДЕНЦИИ В ПРЕОБРАЗОВАНИИ ПРОГРАММНО-МЕТОДИЧЕСКОГО</a:t>
            </a:r>
            <a:r>
              <a:rPr kumimoji="0" lang="ru-RU" altLang="ru-RU" sz="40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ОБЕСПЕЧЕНИЯ ОБРАЗОВАТЕЛЬНОГО ПРОЦЕССА </a:t>
            </a:r>
            <a:endParaRPr kumimoji="0" lang="ru-RU" altLang="ru-RU" sz="4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5706" y="5126140"/>
            <a:ext cx="5048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Кичук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К.Ю. методист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3314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879" y="290857"/>
            <a:ext cx="11646595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</a:t>
            </a:r>
            <a:r>
              <a:rPr lang="ru-RU" sz="2000" dirty="0" smtClean="0"/>
              <a:t>. Планируемые   результаты  формулируются с учётом цели и содержания, определяются  знания, умения и навыки, компетенции с </a:t>
            </a:r>
            <a:r>
              <a:rPr lang="ru-RU" sz="2000" dirty="0" err="1" smtClean="0"/>
              <a:t>метапредметными</a:t>
            </a:r>
            <a:r>
              <a:rPr lang="ru-RU" sz="2000" dirty="0" smtClean="0"/>
              <a:t> и личностными результатами;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МЕТАПРЕДМЕТНЫЕ – познавательные функции, развития способностей  анализировать, классифицировать, развивать коммуникативные навыки, научить задавать вопросы; </a:t>
            </a:r>
            <a:r>
              <a:rPr lang="ru-RU" sz="2000" dirty="0" smtClean="0"/>
              <a:t>Регулятивные функции -  действия, умения ставить цели, контролировать себя и достигать результата</a:t>
            </a:r>
            <a:r>
              <a:rPr lang="ru-RU" sz="2000" dirty="0" smtClean="0"/>
              <a:t>;</a:t>
            </a:r>
            <a:endParaRPr lang="ru-RU" sz="2000" dirty="0" smtClean="0"/>
          </a:p>
          <a:p>
            <a:pPr marL="285750" indent="-285750">
              <a:buFontTx/>
              <a:buChar char="-"/>
            </a:pPr>
            <a:r>
              <a:rPr lang="ru-RU" sz="2000" dirty="0" smtClean="0"/>
              <a:t>ЛИЧНОСТНЫЕ </a:t>
            </a:r>
            <a:r>
              <a:rPr lang="ru-RU" sz="2000" dirty="0" smtClean="0"/>
              <a:t>– самоопределения, нравственно – эстетические предпочтения, умения сопереживать, проявлять заботу, ответственность, на сколько предмет стал значимым для </a:t>
            </a:r>
            <a:r>
              <a:rPr lang="ru-RU" sz="2000" dirty="0" smtClean="0"/>
              <a:t>ребёнка;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ПРЕДМЕТНЫЕ РЕЗУЛЬТАТЫ – содержат в себе  систему  основных элементов  знаний, которая формируется  через освоение  учебного материла, и систему формируемых  действий, которые  преломляются  через специфику  предмета и направлены  на их применение , включают теорию и практику.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Оценка  образовательных результатов  уч-ся  по допо0о  </a:t>
            </a:r>
            <a:r>
              <a:rPr lang="ru-RU" sz="2000" dirty="0" err="1" smtClean="0"/>
              <a:t>прог-мме</a:t>
            </a:r>
            <a:r>
              <a:rPr lang="ru-RU" sz="2000" dirty="0" smtClean="0"/>
              <a:t> должна носить  вариативный характер (Концепция, р.1)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Федеральный  закон № 273-ФЗ не предусматривает проведение  итоговой  аттестации по дополнительным  </a:t>
            </a:r>
            <a:r>
              <a:rPr lang="ru-RU" sz="2000" dirty="0" err="1" smtClean="0"/>
              <a:t>ощеобразовательным</a:t>
            </a:r>
            <a:r>
              <a:rPr lang="ru-RU" sz="2000" dirty="0" smtClean="0"/>
              <a:t>  </a:t>
            </a:r>
            <a:r>
              <a:rPr lang="ru-RU" sz="2000" dirty="0" err="1" smtClean="0"/>
              <a:t>общеразвивающим</a:t>
            </a:r>
            <a:r>
              <a:rPr lang="ru-RU" sz="2000" dirty="0" smtClean="0"/>
              <a:t>  программам (ст.75), но не запрещает  ее проведение (ст.60) с целью установления</a:t>
            </a:r>
            <a:endParaRPr lang="ru-RU" sz="2000" dirty="0" smtClean="0"/>
          </a:p>
          <a:p>
            <a:pPr marL="285750" indent="-285750"/>
            <a:r>
              <a:rPr lang="ru-RU" sz="2400" dirty="0" smtClean="0"/>
              <a:t>4</a:t>
            </a:r>
            <a:r>
              <a:rPr lang="ru-RU" sz="2400" dirty="0" smtClean="0"/>
              <a:t>. СПИСОК ЛИТЕРАТУРЫ.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0606" y="282054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04.09.2014 вступила в силу «Концепция развития дополнительного образования»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0605" y="1602854"/>
            <a:ext cx="8725973" cy="4511343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этим у нас не 12, а 6 направлений деятельности: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Художественная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Социально-педагогическое</a:t>
            </a: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Туристско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краеведческое</a:t>
            </a: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Есстетсственно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научное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</a:t>
            </a: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спортивное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8054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788" y="309350"/>
            <a:ext cx="10650308" cy="131473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Приказ № 1008 «Об утверждении порядка организации и осуществления  образовательной деятельности  дополнительного образования  детей»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9788" y="1624084"/>
            <a:ext cx="97359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Особенности приказа:</a:t>
            </a:r>
          </a:p>
          <a:p>
            <a:pPr marL="342900" indent="-342900">
              <a:buAutoNum type="arabicParenR"/>
            </a:pPr>
            <a:r>
              <a:rPr lang="ru-RU" dirty="0" smtClean="0">
                <a:solidFill>
                  <a:srgbClr val="002060"/>
                </a:solidFill>
              </a:rPr>
              <a:t>Новая группа  людей ОВЗ. Для этих  детей  должны быть программы! Можно вносить   как модуль  в общеобразовательные программы, но  предполагают более длительное освоение образовательного курса; Если дети с идентичным диагнозом – для них единые условия реализации программы, если с разными  видами заболеваний – каждому ребёнку  отдельный модуль, либо  индивидуальный образовательный маршрут;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2) Программы  дополнительного образования  могут реализовывать  индивидуальные предприниматели при условии наличия справки об отсутствии судимости,  наличии педагогического стажа не менее 1 года;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3) Направленность программы должна быть отражена в цели (художественная – художественный вкус, социально-педагогическое – социализация, спортивное – физическое развитие,  краеведческое – знакомство с флорой и фауной  родного края и т.д.);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4) Содержание дополнительных общеобразовательных программ в соответствии программой, разработанной в самом учреждении;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8939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421" y="259307"/>
            <a:ext cx="11054686" cy="1746913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5) Современные программы реализуются с 01.09 по 31.08. Каникулярный период вычленять  не обязательно,  но в этот период времени содержание программы,  направлено больше на реализацию детьми социальной практики;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6) Совместителей  увольнять не обязательно;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7) Занятия могут проводиться  в группах и индивидуально в рамках наших педагогических часов, это должно быть отражено в  образовательной программе;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8) Форма  обучения могут осуществляться вне  </a:t>
            </a:r>
            <a:r>
              <a:rPr lang="ru-RU" sz="2000" dirty="0" err="1" smtClean="0">
                <a:solidFill>
                  <a:srgbClr val="002060"/>
                </a:solidFill>
              </a:rPr>
              <a:t>образоват.учреждения</a:t>
            </a:r>
            <a:r>
              <a:rPr lang="ru-RU" sz="2000" dirty="0" smtClean="0">
                <a:solidFill>
                  <a:srgbClr val="002060"/>
                </a:solidFill>
              </a:rPr>
              <a:t>, семейное образование, очное, очно –заочное, заочное самообразование. Часть детей может  заниматься  очно, часть  очно – заочно, часть заочно. Контрольно  - оценочные мероприятия подразумевают  творческий отчёт ребёнка;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9) Обязательно использовать современные  образовательные технологии, электронное обучение;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10) Все эти формы должны быть прописаны в программе  образовательного учреждения;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11) Кол-во учащихся, их возрастные категории и продолжительность занятия  определены локальным нормативным актом </a:t>
            </a:r>
            <a:r>
              <a:rPr lang="ru-RU" sz="2000" dirty="0" err="1" smtClean="0">
                <a:solidFill>
                  <a:srgbClr val="002060"/>
                </a:solidFill>
              </a:rPr>
              <a:t>образоват.учреждения</a:t>
            </a:r>
            <a:r>
              <a:rPr lang="ru-RU" sz="2000" dirty="0" smtClean="0">
                <a:solidFill>
                  <a:srgbClr val="002060"/>
                </a:solidFill>
              </a:rPr>
              <a:t>;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12) КТП заменяется на термин «Календарно-тематический график»;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13) Нельзя использовать методы и средства, которые могут вредить физическому и психическому здоровью;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14) Ежегодно необходимо обновлять </a:t>
            </a:r>
            <a:r>
              <a:rPr lang="ru-RU" sz="2000" dirty="0" err="1" smtClean="0">
                <a:solidFill>
                  <a:srgbClr val="002060"/>
                </a:solidFill>
              </a:rPr>
              <a:t>общеобраз</a:t>
            </a:r>
            <a:r>
              <a:rPr lang="ru-RU" sz="2000" dirty="0" smtClean="0">
                <a:solidFill>
                  <a:srgbClr val="002060"/>
                </a:solidFill>
              </a:rPr>
              <a:t>. программу с учётом развития науки и техники;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15) Обучение должно быть на </a:t>
            </a:r>
            <a:r>
              <a:rPr lang="ru-RU" sz="2000" dirty="0" err="1" smtClean="0">
                <a:solidFill>
                  <a:srgbClr val="002060"/>
                </a:solidFill>
              </a:rPr>
              <a:t>государ.языке</a:t>
            </a:r>
            <a:r>
              <a:rPr lang="ru-RU" sz="2000" dirty="0" smtClean="0">
                <a:solidFill>
                  <a:srgbClr val="002060"/>
                </a:solidFill>
              </a:rPr>
              <a:t>, либо языке  республик, входящих в состав  СНГ. На иностранном языке можно преподавать если это прописано в нормативных актах учреждения и в программах;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16) Расписание занятий объединения  максимально  удобно для детей, массовые  мероприятия и работа с родителями входит в нагрузку;</a:t>
            </a:r>
            <a:br>
              <a:rPr lang="ru-RU" sz="2000" dirty="0" smtClean="0">
                <a:solidFill>
                  <a:srgbClr val="002060"/>
                </a:solidFill>
              </a:rPr>
            </a:br>
            <a:endParaRPr lang="ru-RU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1284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322" y="266314"/>
            <a:ext cx="115823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17) К 2020 г. услугами  дополнительного образования должны быть охвачены 75%;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18) В работе объединения при наличии условий допускается участие родителей с согласия  педагога;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19) </a:t>
            </a:r>
            <a:r>
              <a:rPr lang="ru-RU" dirty="0" err="1" smtClean="0">
                <a:solidFill>
                  <a:srgbClr val="002060"/>
                </a:solidFill>
              </a:rPr>
              <a:t>ФГОСы</a:t>
            </a:r>
            <a:r>
              <a:rPr lang="ru-RU" dirty="0" smtClean="0">
                <a:solidFill>
                  <a:srgbClr val="002060"/>
                </a:solidFill>
              </a:rPr>
              <a:t> интегрируют с реализацией  дополнительных общеобразовательных программ;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20) Три вида  программ: общеобразовательные, общеразвивающие, предпрофессиональные;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21) Дополнительные предпрофессиональные программы приобщают к  определённым видам  трудовой деятельности. Учащиеся овладевают компетенциями связанными не только с решением трудовых задач, но и связанные с совокупностью ценностей и поведенческих норм; принимают определённый социальный статус;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22) Спортивное направление опирается на ст. 33 ФЗ «О физической культуре и спорте  РФ», устанавливает федеральные стандарты  спортивной подготовки; </a:t>
            </a:r>
            <a:r>
              <a:rPr lang="ru-RU" dirty="0" err="1" smtClean="0">
                <a:solidFill>
                  <a:srgbClr val="002060"/>
                </a:solidFill>
              </a:rPr>
              <a:t>Военно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– прикладные, служебно-прикладные виды спортивной подготовки, </a:t>
            </a:r>
            <a:r>
              <a:rPr lang="ru-RU" dirty="0" err="1" smtClean="0">
                <a:solidFill>
                  <a:srgbClr val="002060"/>
                </a:solidFill>
              </a:rPr>
              <a:t>таек</a:t>
            </a:r>
            <a:r>
              <a:rPr lang="ru-RU" dirty="0" smtClean="0">
                <a:solidFill>
                  <a:srgbClr val="002060"/>
                </a:solidFill>
              </a:rPr>
              <a:t> – вон – до опирается на федеральные  профессиональные требования;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23) Требования к предпрофессиональным дополнительным общеразвивающим  программам: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Учитывать  нормативы физической подготовки;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Требования к физическому здоровью – не только справка, но и медицинское заключение;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Учесть требования к результатам реализации программ спортивной подготовки;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Педагог должен иметь специальность по диплому соответственно профилю;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Нормативный регламент, особый  порядок набора, особый порядок аттестации учащихся прописывается в пояснительной записке  программ;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Направлены на выявление одарённых детей в области спорта, художественно –эстетическом воспитании (знания, умения, навыки, связанные с видом искусства);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Возможна интеграция </a:t>
            </a:r>
            <a:r>
              <a:rPr lang="ru-RU" dirty="0" err="1" smtClean="0">
                <a:solidFill>
                  <a:srgbClr val="002060"/>
                </a:solidFill>
              </a:rPr>
              <a:t>допрофессиональных</a:t>
            </a:r>
            <a:r>
              <a:rPr lang="ru-RU" dirty="0" smtClean="0">
                <a:solidFill>
                  <a:srgbClr val="002060"/>
                </a:solidFill>
              </a:rPr>
              <a:t> программ;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Общее кол—во часов по педагогике и 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психологии  - 256 часов;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24) Вместо формы контроля, пишем  форма аттестации;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06504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788" y="200168"/>
            <a:ext cx="8596668" cy="1320800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002060"/>
                </a:solidFill>
              </a:rPr>
              <a:t>25) Общеразвивающие программы опираются на ФЗ «Об образовании» ст. 23, п.3-4;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Назначение общеразвивающих  не на 1 профессию, а на разносторонние свойства личности;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Направлена на 3 группы способностей: наблюдательность, мышление, анализ, практические действия;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Имеют больше воспитательную составляющую.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26) Авторские программы  должны быть запатентованы. Для этого отправить на рецензирование;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27) Программа дошкольного образования основана на ФЗ  «Об Образовании». - Цель: не подготовка к школе, но разностороннее развитие детей дошкольного возраста; Не обязаны научить, но должны развить способности;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Использование только детских видов обучения: игра, конструирование, воображение, рассказ;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28) Принципы написания программ: конкретность,  точность, логичность,  реальность, имеет деловой стиль изложения, использовать современную педагогическую терминологию, имеет оптимальный объём, не перегруженный информацией;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так же – свобода выбора ребёнком вида </a:t>
            </a:r>
            <a:r>
              <a:rPr lang="ru-RU" sz="1800" dirty="0" err="1" smtClean="0">
                <a:solidFill>
                  <a:srgbClr val="002060"/>
                </a:solidFill>
              </a:rPr>
              <a:t>деят-ти</a:t>
            </a:r>
            <a:r>
              <a:rPr lang="ru-RU" sz="1800" dirty="0" smtClean="0">
                <a:solidFill>
                  <a:srgbClr val="002060"/>
                </a:solidFill>
              </a:rPr>
              <a:t>, формы обучения;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соответствие возрасту и индивидуальным особенностям детей;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вариативность, гибкость, мобильность образ. </a:t>
            </a:r>
            <a:r>
              <a:rPr lang="ru-RU" sz="1800" dirty="0">
                <a:solidFill>
                  <a:srgbClr val="002060"/>
                </a:solidFill>
              </a:rPr>
              <a:t>п</a:t>
            </a:r>
            <a:r>
              <a:rPr lang="ru-RU" sz="1800" dirty="0" smtClean="0">
                <a:solidFill>
                  <a:srgbClr val="002060"/>
                </a:solidFill>
              </a:rPr>
              <a:t>рограммы;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</a:t>
            </a:r>
            <a:r>
              <a:rPr lang="ru-RU" sz="1800" dirty="0" err="1" smtClean="0">
                <a:solidFill>
                  <a:srgbClr val="002060"/>
                </a:solidFill>
              </a:rPr>
              <a:t>разноуровневость</a:t>
            </a:r>
            <a:r>
              <a:rPr lang="ru-RU" sz="1800" dirty="0" smtClean="0">
                <a:solidFill>
                  <a:srgbClr val="002060"/>
                </a:solidFill>
              </a:rPr>
              <a:t> 3 уровня: начальный, средний, повышенный;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модульность содержания </a:t>
            </a:r>
            <a:r>
              <a:rPr lang="ru-RU" sz="1800" dirty="0" err="1" smtClean="0">
                <a:solidFill>
                  <a:srgbClr val="002060"/>
                </a:solidFill>
              </a:rPr>
              <a:t>образ.программ</a:t>
            </a:r>
            <a:r>
              <a:rPr lang="ru-RU" sz="1800" dirty="0" smtClean="0">
                <a:solidFill>
                  <a:srgbClr val="002060"/>
                </a:solidFill>
              </a:rPr>
              <a:t> (автономные и  интеграция);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ориентация на </a:t>
            </a:r>
            <a:r>
              <a:rPr lang="ru-RU" sz="1800" dirty="0" err="1" smtClean="0">
                <a:solidFill>
                  <a:srgbClr val="002060"/>
                </a:solidFill>
              </a:rPr>
              <a:t>метапредметность</a:t>
            </a:r>
            <a:r>
              <a:rPr lang="ru-RU" sz="1800" dirty="0" smtClean="0">
                <a:solidFill>
                  <a:srgbClr val="002060"/>
                </a:solidFill>
              </a:rPr>
              <a:t> и личностные результаты;</a:t>
            </a:r>
            <a:endParaRPr lang="ru-RU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4036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253" y="200166"/>
            <a:ext cx="10404648" cy="1655929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002060"/>
                </a:solidFill>
              </a:rPr>
              <a:t>29) СТРУКТУРА НАПИСАНИЯ ПРОГРАММЫ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           1.  Пояснительная записка включает: направленность программы, актуальность  в соответствии с основными направлениями социально-экономического развития страны; современным достижениям науки, техники, искусства, культуры. Соответствие  государственному заказу,  запросам детей и родителей и нашими возможностями, ссылаясь на высказывания политических лидеров;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Вместо Новизны – Отличительные особенности программы;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время урока  1 час – 60 мин. – все динамические  паузы (перемены) входят в час обучения;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на ставку 18 часов – обучения и 18 часов воспитательной работы (работа по подготовке к урокам, к воспитательным мероприятиям);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В пояснительной записке  описываем портрет учащегося, которого хотим видеть на начало и  по итогам  реализации программы: возраст, уровень развития, круг интересов, личностные характеристики;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Объём программы, общее кол – во часов, запланированных на весь год;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2. Далее </a:t>
            </a:r>
            <a:r>
              <a:rPr lang="ru-RU" sz="1800" dirty="0" smtClean="0">
                <a:solidFill>
                  <a:srgbClr val="002060"/>
                </a:solidFill>
              </a:rPr>
              <a:t>ЦЕЛЬ программы начинается со слов формирование, развитие, может быть воспитание, связана с личностными  приращениями у детей;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-Задачи – педагогические действия, которыми надо достичь желаемой цели, создавать условия в задачах! Нет строгих требований на деление задач: обучающих, развивающих, воспитывающих…не надо.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Формы организации образовательного процесса: индивидуальные, групповые определены содержанием программы, могут предусматривать лекции, обучающие семинары, лабораторные работы, круглые столы, деловые игры, концерты, выставки, творческие отчёты, соревнования;</a:t>
            </a:r>
            <a:endParaRPr lang="ru-RU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6230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253" y="227463"/>
            <a:ext cx="8596668" cy="1320800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002060"/>
                </a:solidFill>
              </a:rPr>
              <a:t>- Срок освоения программы;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Режим занятий, периодичность и продолжительность;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         </a:t>
            </a:r>
            <a:r>
              <a:rPr lang="ru-RU" sz="1800" dirty="0" smtClean="0">
                <a:solidFill>
                  <a:srgbClr val="002060"/>
                </a:solidFill>
              </a:rPr>
              <a:t>3. </a:t>
            </a:r>
            <a:r>
              <a:rPr lang="ru-RU" sz="1800" dirty="0" smtClean="0">
                <a:solidFill>
                  <a:srgbClr val="002060"/>
                </a:solidFill>
              </a:rPr>
              <a:t>Содержание программы </a:t>
            </a:r>
            <a:r>
              <a:rPr lang="ru-RU" sz="1800" dirty="0" smtClean="0">
                <a:solidFill>
                  <a:srgbClr val="002060"/>
                </a:solidFill>
              </a:rPr>
              <a:t>состоит: </a:t>
            </a:r>
            <a:r>
              <a:rPr lang="ru-RU" sz="1800" dirty="0" smtClean="0">
                <a:solidFill>
                  <a:srgbClr val="002060"/>
                </a:solidFill>
              </a:rPr>
              <a:t/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</a:t>
            </a:r>
            <a:r>
              <a:rPr lang="ru-RU" sz="1800" b="1" dirty="0" err="1" smtClean="0">
                <a:solidFill>
                  <a:srgbClr val="002060"/>
                </a:solidFill>
              </a:rPr>
              <a:t>Учебно</a:t>
            </a:r>
            <a:r>
              <a:rPr lang="ru-RU" sz="1800" b="1" dirty="0" smtClean="0">
                <a:solidFill>
                  <a:srgbClr val="002060"/>
                </a:solidFill>
              </a:rPr>
              <a:t> тематический план</a:t>
            </a:r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56403010"/>
              </p:ext>
            </p:extLst>
          </p:nvPr>
        </p:nvGraphicFramePr>
        <p:xfrm>
          <a:off x="254253" y="1548261"/>
          <a:ext cx="11441878" cy="3883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776"/>
                <a:gridCol w="2616881"/>
                <a:gridCol w="832873"/>
                <a:gridCol w="1197847"/>
                <a:gridCol w="1226369"/>
                <a:gridCol w="2265944"/>
                <a:gridCol w="2511188"/>
              </a:tblGrid>
              <a:tr h="752154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Название</a:t>
                      </a:r>
                      <a:r>
                        <a:rPr lang="ru-RU" baseline="0" dirty="0" smtClean="0"/>
                        <a:t> раздела, темы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Кол-во</a:t>
                      </a:r>
                      <a:r>
                        <a:rPr lang="ru-RU" baseline="0" dirty="0" smtClean="0"/>
                        <a:t> часов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Формы организации занятий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Формы аттестации уч-ся</a:t>
                      </a:r>
                      <a:r>
                        <a:rPr lang="ru-RU" baseline="0" dirty="0" smtClean="0"/>
                        <a:t> по  темам, разделам, полугодиям</a:t>
                      </a:r>
                      <a:endParaRPr lang="ru-RU" dirty="0"/>
                    </a:p>
                  </a:txBody>
                  <a:tcPr/>
                </a:tc>
              </a:tr>
              <a:tr h="44329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Практика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32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Раздел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3296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32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Раздел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32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3296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</a:t>
                      </a:r>
                      <a:r>
                        <a:rPr lang="ru-RU" baseline="0" dirty="0" smtClean="0"/>
                        <a:t> часов: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63439" y="5904409"/>
            <a:ext cx="4919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Описание деятельности по годам обучения;</a:t>
            </a:r>
          </a:p>
        </p:txBody>
      </p:sp>
    </p:spTree>
    <p:extLst>
      <p:ext uri="{BB962C8B-B14F-4D97-AF65-F5344CB8AC3E}">
        <p14:creationId xmlns="" xmlns:p14="http://schemas.microsoft.com/office/powerpoint/2010/main" val="579899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382" y="1"/>
            <a:ext cx="11756571" cy="57001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Календарный  учебный  график  Год обучения с 01.09.15 г. по 31.08.16 г.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504" y="486887"/>
          <a:ext cx="11804067" cy="6151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4307"/>
                <a:gridCol w="552988"/>
                <a:gridCol w="552988"/>
                <a:gridCol w="552988"/>
                <a:gridCol w="552988"/>
                <a:gridCol w="552988"/>
                <a:gridCol w="552988"/>
                <a:gridCol w="552988"/>
                <a:gridCol w="552988"/>
                <a:gridCol w="552988"/>
                <a:gridCol w="552988"/>
                <a:gridCol w="552988"/>
                <a:gridCol w="552988"/>
                <a:gridCol w="552988"/>
                <a:gridCol w="552988"/>
                <a:gridCol w="552988"/>
                <a:gridCol w="552988"/>
                <a:gridCol w="552988"/>
                <a:gridCol w="552988"/>
                <a:gridCol w="552988"/>
                <a:gridCol w="552988"/>
              </a:tblGrid>
              <a:tr h="320635"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 обучения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Сентябрь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Учебный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 (сентябрь – август)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Август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учебных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часов  по программе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0811"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Недели обучения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01.09.15-06.09.15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07.09.15-13.09.15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14.09.15-20.09.15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21.09.15-27.09.15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08.08.16-09.08.16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08.08.16-14.08.16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15.08.16-21.08.16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22.08.16-28.08.16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5319"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5-48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6118">
                <a:tc rowSpan="3"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1-й год обучения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Контроль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58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Практика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17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Теория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2046">
                <a:tc rowSpan="3"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2-й год обучения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Контроль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4233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Практика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0170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Теория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1734">
                <a:tc gridSpan="3"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Промежуточная и итоговая аттестация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8758">
                <a:tc gridSpan="3"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Каникулярный период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6562">
                <a:tc gridSpan="3"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Занятия, не предусмотренные расписанием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227</TotalTime>
  <Words>562</Words>
  <Application>Microsoft Office PowerPoint</Application>
  <PresentationFormat>Произвольный</PresentationFormat>
  <Paragraphs>93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Грань</vt:lpstr>
      <vt:lpstr>МАУ ДОД г. Хабаровска  «Центр развития творчества детей и юношества»</vt:lpstr>
      <vt:lpstr>04.09.2014 вступила в силу «Концепция развития дополнительного образования»</vt:lpstr>
      <vt:lpstr>Приказ № 1008 «Об утверждении порядка организации и осуществления  образовательной деятельности  дополнительного образования  детей»</vt:lpstr>
      <vt:lpstr>5) Современные программы реализуются с 01.09 по 31.08. Каникулярный период вычленять  не обязательно,  но в этот период времени содержание программы,  направлено больше на реализацию детьми социальной практики; 6) Совместителей  увольнять не обязательно; 7) Занятия могут проводиться  в группах и индивидуально в рамках наших педагогических часов, это должно быть отражено в  образовательной программе; 8) Форма  обучения могут осуществляться вне  образоват.учреждения, семейное образование, очное, очно –заочное, заочное самообразование. Часть детей может  заниматься  очно, часть  очно – заочно, часть заочно. Контрольно  - оценочные мероприятия подразумевают  творческий отчёт ребёнка; 9) Обязательно использовать современные  образовательные технологии, электронное обучение; 10) Все эти формы должны быть прописаны в программе  образовательного учреждения; 11) Кол-во учащихся, их возрастные категории и продолжительность занятия  определены локальным нормативным актом образоват.учреждения; 12) КТП заменяется на термин «Календарно-тематический график»; 13) Нельзя использовать методы и средства, которые могут вредить физическому и психическому здоровью; 14) Ежегодно необходимо обновлять общеобраз. программу с учётом развития науки и техники; 15) Обучение должно быть на государ.языке, либо языке  республик, входящих в состав  СНГ. На иностранном языке можно преподавать если это прописано в нормативных актах учреждения и в программах; 16) Расписание занятий объединения  максимально  удобно для детей, массовые  мероприятия и работа с родителями входит в нагрузку; </vt:lpstr>
      <vt:lpstr>Слайд 5</vt:lpstr>
      <vt:lpstr>25) Общеразвивающие программы опираются на ФЗ «Об образовании» ст. 23, п.3-4; - Назначение общеразвивающих  не на 1 профессию, а на разносторонние свойства личности; - Направлена на 3 группы способностей: наблюдательность, мышление, анализ, практические действия; - Имеют больше воспитательную составляющую. 26) Авторские программы  должны быть запатентованы. Для этого отправить на рецензирование; 27) Программа дошкольного образования основана на ФЗ  «Об Образовании». - Цель: не подготовка к школе, но разностороннее развитие детей дошкольного возраста; Не обязаны научить, но должны развить способности; - Использование только детских видов обучения: игра, конструирование, воображение, рассказ; 28) Принципы написания программ: конкретность,  точность, логичность,  реальность, имеет деловой стиль изложения, использовать современную педагогическую терминологию, имеет оптимальный объём, не перегруженный информацией; так же – свобода выбора ребёнком вида деят-ти, формы обучения; - соответствие возрасту и индивидуальным особенностям детей; - вариативность, гибкость, мобильность образ. программы; - разноуровневость 3 уровня: начальный, средний, повышенный; - модульность содержания образ.программ (автономные и  интеграция); - ориентация на метапредметность и личностные результаты;</vt:lpstr>
      <vt:lpstr>29) СТРУКТУРА НАПИСАНИЯ ПРОГРАММЫ            1.  Пояснительная записка включает: направленность программы, актуальность  в соответствии с основными направлениями социально-экономического развития страны; современным достижениям науки, техники, искусства, культуры. Соответствие  государственному заказу,  запросам детей и родителей и нашими возможностями, ссылаясь на высказывания политических лидеров; - Вместо Новизны – Отличительные особенности программы; - время урока  1 час – 60 мин. – все динамические  паузы (перемены) входят в час обучения; - на ставку 18 часов – обучения и 18 часов воспитательной работы (работа по подготовке к урокам, к воспитательным мероприятиям); - В пояснительной записке  описываем портрет учащегося, которого хотим видеть на начало и  по итогам  реализации программы: возраст, уровень развития, круг интересов, личностные характеристики; - Объём программы, общее кол – во часов, запланированных на весь год; 2. Далее ЦЕЛЬ программы начинается со слов формирование, развитие, может быть воспитание, связана с личностными  приращениями у детей; -Задачи – педагогические действия, которыми надо достичь желаемой цели, создавать условия в задачах! Нет строгих требований на деление задач: обучающих, развивающих, воспитывающих…не надо. - Формы организации образовательного процесса: индивидуальные, групповые определены содержанием программы, могут предусматривать лекции, обучающие семинары, лабораторные работы, круглые столы, деловые игры, концерты, выставки, творческие отчёты, соревнования;</vt:lpstr>
      <vt:lpstr>- Срок освоения программы; - Режим занятий, периодичность и продолжительность;          3. Содержание программы состоит:  - Учебно тематический план</vt:lpstr>
      <vt:lpstr>Календарный  учебный  график  Год обучения с 01.09.15 г. по 31.08.16 г.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МАУ ДОД г. Хабаровска  «Центр развития творчества детей и юношества»</dc:title>
  <dc:creator>Артем Чумаков</dc:creator>
  <cp:lastModifiedBy>1312</cp:lastModifiedBy>
  <cp:revision>25</cp:revision>
  <dcterms:created xsi:type="dcterms:W3CDTF">2015-11-10T12:09:39Z</dcterms:created>
  <dcterms:modified xsi:type="dcterms:W3CDTF">2015-11-25T00:14:30Z</dcterms:modified>
</cp:coreProperties>
</file>