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72" r:id="rId3"/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4630400" cy="8229600"/>
  <p:notesSz cx="8229600" cy="14630400"/>
  <p:embeddedFontLst>
    <p:embeddedFont>
      <p:font typeface="Libre Baskerville" panose="02000000000000000000" pitchFamily="34" charset="0"/>
      <p:regular r:id="rId18"/>
    </p:embeddedFont>
    <p:embeddedFont>
      <p:font typeface="Libre Baskerville" panose="02000000000000000000" pitchFamily="34" charset="-122"/>
      <p:regular r:id="rId19"/>
    </p:embeddedFont>
    <p:embeddedFont>
      <p:font typeface="Libre Baskerville" panose="02000000000000000000" pitchFamily="34" charset="-120"/>
      <p:regular r:id="rId20"/>
    </p:embeddedFont>
    <p:embeddedFont>
      <p:font typeface="Open Sans" panose="020B0606030504020204" pitchFamily="34" charset="0"/>
      <p:regular r:id="rId21"/>
      <p:bold r:id="rId22"/>
    </p:embeddedFont>
    <p:embeddedFont>
      <p:font typeface="Open Sans" panose="020B0606030504020204" pitchFamily="34" charset="-122"/>
      <p:regular r:id="rId23"/>
    </p:embeddedFont>
    <p:embeddedFont>
      <p:font typeface="Open Sans" panose="020B0606030504020204" pitchFamily="34" charset="-120"/>
      <p:regular r:id="rId24"/>
    </p:embeddedFont>
    <p:embeddedFont>
      <p:font typeface="Tw Cen MT" panose="020B0602020104020603" charset="0"/>
      <p:regular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3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-648" y="-60"/>
      </p:cViewPr>
      <p:guideLst>
        <p:guide orient="horz" pos="2563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font" Target="fonts/font12.fntdata"/><Relationship Id="rId28" Type="http://schemas.openxmlformats.org/officeDocument/2006/relationships/font" Target="fonts/font11.fntdata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1215" y="1560942"/>
            <a:ext cx="10427971" cy="3011056"/>
          </a:xfrm>
        </p:spPr>
        <p:txBody>
          <a:bodyPr anchor="b">
            <a:normAutofit/>
          </a:bodyPr>
          <a:lstStyle>
            <a:lvl1pPr algn="ctr"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1215" y="4663441"/>
            <a:ext cx="10427971" cy="1645919"/>
          </a:xfrm>
        </p:spPr>
        <p:txBody>
          <a:bodyPr>
            <a:normAutofit/>
          </a:bodyPr>
          <a:lstStyle>
            <a:lvl1pPr marL="0" indent="0" algn="ctr">
              <a:buNone/>
              <a:defRPr sz="2640">
                <a:solidFill>
                  <a:schemeClr val="bg1">
                    <a:lumMod val="50000"/>
                  </a:schemeClr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53" y="5147249"/>
            <a:ext cx="12437318" cy="973932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21693" y="837913"/>
            <a:ext cx="11787038" cy="3856963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29" y="6130474"/>
            <a:ext cx="12437342" cy="818966"/>
          </a:xfrm>
        </p:spPr>
        <p:txBody>
          <a:bodyPr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29" y="731519"/>
            <a:ext cx="12437342" cy="4112694"/>
          </a:xfrm>
        </p:spPr>
        <p:txBody>
          <a:bodyPr anchor="ctr"/>
          <a:lstStyle>
            <a:lvl1pPr algn="ctr">
              <a:defRPr sz="38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30" y="5045785"/>
            <a:ext cx="12437342" cy="1903656"/>
          </a:xfrm>
        </p:spPr>
        <p:txBody>
          <a:bodyPr anchor="ctr"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731520"/>
            <a:ext cx="11163302" cy="3591485"/>
          </a:xfrm>
        </p:spPr>
        <p:txBody>
          <a:bodyPr anchor="ctr"/>
          <a:lstStyle>
            <a:lvl1pPr>
              <a:defRPr sz="38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064773" y="4332038"/>
            <a:ext cx="10502759" cy="71374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29" y="5247356"/>
            <a:ext cx="12437342" cy="17052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01786" y="904999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  <a:endParaRPr lang="en-US" sz="96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69070" y="359229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  <a:endParaRPr lang="en-US" sz="96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30" y="2566466"/>
            <a:ext cx="12437342" cy="3014202"/>
          </a:xfrm>
        </p:spPr>
        <p:txBody>
          <a:bodyPr anchor="b"/>
          <a:lstStyle>
            <a:lvl1pPr algn="ctr">
              <a:defRPr sz="38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30" y="5594802"/>
            <a:ext cx="12437342" cy="1368773"/>
          </a:xfrm>
        </p:spPr>
        <p:txBody>
          <a:bodyPr anchor="t"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96529" y="731520"/>
            <a:ext cx="12437342" cy="192611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96529" y="2840512"/>
            <a:ext cx="3958771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96529" y="3532027"/>
            <a:ext cx="3958771" cy="3417414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2868" y="2840512"/>
            <a:ext cx="3949825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329618" y="3532027"/>
            <a:ext cx="3964021" cy="3417414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67957" y="2840512"/>
            <a:ext cx="3965914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9567957" y="3532027"/>
            <a:ext cx="3965914" cy="3417414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96529" y="732927"/>
            <a:ext cx="12437342" cy="192470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96529" y="5045784"/>
            <a:ext cx="3955691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64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6529" y="2840512"/>
            <a:ext cx="3955691" cy="18288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96529" y="5737298"/>
            <a:ext cx="3955691" cy="1212142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1311" y="5045784"/>
            <a:ext cx="3962194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64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329618" y="2840512"/>
            <a:ext cx="3964022" cy="18288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329618" y="5737297"/>
            <a:ext cx="3964022" cy="1212143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67958" y="5045784"/>
            <a:ext cx="3960817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64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9567957" y="2840512"/>
            <a:ext cx="3965914" cy="18288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9567808" y="5737294"/>
            <a:ext cx="3966064" cy="1212145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96530" y="2840512"/>
            <a:ext cx="12437342" cy="410892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731522"/>
            <a:ext cx="3063991" cy="621791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96530" y="731522"/>
            <a:ext cx="9190469" cy="62179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96529" y="2840511"/>
            <a:ext cx="12436591" cy="41089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29" y="994276"/>
            <a:ext cx="12422102" cy="328418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529" y="4388949"/>
            <a:ext cx="12422102" cy="16418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96531" y="742221"/>
            <a:ext cx="12437341" cy="191541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96529" y="2840511"/>
            <a:ext cx="6127231" cy="41089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7406640" y="2840511"/>
            <a:ext cx="6126480" cy="41089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96531" y="742221"/>
            <a:ext cx="12437341" cy="191541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594" y="2845222"/>
            <a:ext cx="5848169" cy="815993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12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096530" y="3661215"/>
            <a:ext cx="6127232" cy="328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75708" y="2845222"/>
            <a:ext cx="5858165" cy="815993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12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7406641" y="3661215"/>
            <a:ext cx="6126481" cy="3288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30" y="731520"/>
            <a:ext cx="4722826" cy="2427902"/>
          </a:xfrm>
        </p:spPr>
        <p:txBody>
          <a:bodyPr anchor="b"/>
          <a:lstStyle>
            <a:lvl1pPr algn="ctr">
              <a:defRPr sz="38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6093675" y="731521"/>
            <a:ext cx="7440196" cy="62179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29" y="3159422"/>
            <a:ext cx="4722827" cy="3790018"/>
          </a:xfrm>
        </p:spPr>
        <p:txBody>
          <a:bodyPr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29" y="731520"/>
            <a:ext cx="7121963" cy="2427905"/>
          </a:xfrm>
        </p:spPr>
        <p:txBody>
          <a:bodyPr anchor="b"/>
          <a:lstStyle>
            <a:lvl1pPr algn="ctr">
              <a:defRPr sz="38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09763" y="731521"/>
            <a:ext cx="3906430" cy="621792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3" y="3159423"/>
            <a:ext cx="7121939" cy="3790016"/>
          </a:xfrm>
        </p:spPr>
        <p:txBody>
          <a:bodyPr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image" Target="../media/image3.png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4630404" cy="822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531" y="742221"/>
            <a:ext cx="12437341" cy="1915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530" y="2840512"/>
            <a:ext cx="12437342" cy="4108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14484" y="705993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6530" y="7059931"/>
            <a:ext cx="800746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16814" y="7059931"/>
            <a:ext cx="91705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lvl1pPr algn="ctr" defTabSz="1097280" rtl="0" eaLnBrk="1" latinLnBrk="0" hangingPunct="1">
        <a:lnSpc>
          <a:spcPct val="90000"/>
        </a:lnSpc>
        <a:spcBef>
          <a:spcPct val="0"/>
        </a:spcBef>
        <a:buNone/>
        <a:defRPr sz="432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120000"/>
        </a:lnSpc>
        <a:spcBef>
          <a:spcPts val="1200"/>
        </a:spcBef>
        <a:buClr>
          <a:schemeClr val="tx1"/>
        </a:buClr>
        <a:buFont typeface="Arial" panose="020B0604020202020204" pitchFamily="34" charset="0"/>
        <a:buChar char="•"/>
        <a:defRPr sz="2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21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92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8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8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8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8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8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8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83765" y="798195"/>
            <a:ext cx="10263505" cy="1478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/>
              <a:t>Муниципальное автономное учреждение дополнительного образования г. Хабаровск</a:t>
            </a:r>
            <a:endParaRPr lang="ru-RU" altLang="en-US" sz="3200"/>
          </a:p>
          <a:p>
            <a:pPr algn="ctr"/>
            <a:r>
              <a:rPr lang="ru-RU" altLang="en-US" sz="3200"/>
              <a:t>«Центр развития творчества детей и юношества»</a:t>
            </a:r>
            <a:endParaRPr lang="ru-RU" altLang="en-US" sz="3200"/>
          </a:p>
        </p:txBody>
      </p:sp>
      <p:sp>
        <p:nvSpPr>
          <p:cNvPr id="3" name="Text Box 2"/>
          <p:cNvSpPr txBox="1"/>
          <p:nvPr/>
        </p:nvSpPr>
        <p:spPr>
          <a:xfrm>
            <a:off x="9323070" y="5683885"/>
            <a:ext cx="48768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Автор-составитель:</a:t>
            </a:r>
            <a:endParaRPr lang="ru-RU"/>
          </a:p>
          <a:p>
            <a:r>
              <a:rPr lang="ru-RU"/>
              <a:t>Ковалев Александр Владимирович</a:t>
            </a:r>
            <a:endParaRPr lang="ru-RU"/>
          </a:p>
          <a:p>
            <a:r>
              <a:rPr lang="ru-RU"/>
              <a:t>педагог дополнительного образования</a:t>
            </a:r>
            <a:endParaRPr lang="ru-RU"/>
          </a:p>
          <a:p>
            <a:r>
              <a:rPr lang="ru-RU"/>
              <a:t>первой квалификационной категории</a:t>
            </a:r>
            <a:endParaRPr lang="ru-RU"/>
          </a:p>
        </p:txBody>
      </p:sp>
      <p:sp>
        <p:nvSpPr>
          <p:cNvPr id="4" name="Text Box 3"/>
          <p:cNvSpPr txBox="1"/>
          <p:nvPr/>
        </p:nvSpPr>
        <p:spPr>
          <a:xfrm>
            <a:off x="6560185" y="7292975"/>
            <a:ext cx="1510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г. Хабаровск</a:t>
            </a:r>
            <a:endParaRPr lang="ru-RU" altLang="en-US"/>
          </a:p>
          <a:p>
            <a:pPr algn="ctr"/>
            <a:r>
              <a:rPr lang="ru-RU" altLang="en-US"/>
              <a:t>2024</a:t>
            </a:r>
            <a:endParaRPr lang="ru-RU" altLang="en-US"/>
          </a:p>
        </p:txBody>
      </p:sp>
      <p:sp>
        <p:nvSpPr>
          <p:cNvPr id="5" name="Text Box 4"/>
          <p:cNvSpPr txBox="1"/>
          <p:nvPr/>
        </p:nvSpPr>
        <p:spPr>
          <a:xfrm>
            <a:off x="2280285" y="2838450"/>
            <a:ext cx="98812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ts val="6400"/>
              </a:lnSpc>
              <a:buNone/>
            </a:pPr>
            <a:r>
              <a:rPr lang="en-US" sz="2000" b="1" dirty="0" err="1">
                <a:solidFill>
                  <a:schemeClr val="tx1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Взаимодействие</a:t>
            </a:r>
            <a:r>
              <a:rPr lang="en-US" sz="2000" b="1" dirty="0">
                <a:solidFill>
                  <a:schemeClr val="tx1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 объединения  «Самбо» МАУ  ДО ЦРТДиЮ</a:t>
            </a:r>
            <a:r>
              <a:rPr lang="en-US" sz="2000" b="1" dirty="0" smtClean="0">
                <a:solidFill>
                  <a:schemeClr val="tx1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и </a:t>
            </a:r>
            <a:r>
              <a:rPr lang="en-US" sz="2000" b="1" dirty="0" err="1" smtClean="0">
                <a:solidFill>
                  <a:schemeClr val="tx1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Центр</a:t>
            </a:r>
            <a:r>
              <a:rPr lang="ru-RU" sz="2000" b="1" dirty="0" smtClean="0">
                <a:solidFill>
                  <a:schemeClr val="tx1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а</a:t>
            </a:r>
            <a:r>
              <a:rPr lang="en-US" sz="2000" b="1" dirty="0" smtClean="0">
                <a:solidFill>
                  <a:schemeClr val="tx1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единоборств</a:t>
            </a:r>
            <a:r>
              <a:rPr lang="ru-RU" sz="2000" b="1" dirty="0" smtClean="0">
                <a:solidFill>
                  <a:schemeClr val="tx1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 «Спортивная борьба»</a:t>
            </a:r>
            <a:r>
              <a:rPr lang="ru-RU" altLang="en-US" sz="2000" b="1" dirty="0" smtClean="0">
                <a:solidFill>
                  <a:schemeClr val="tx1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, </a:t>
            </a:r>
            <a:r>
              <a:rPr lang="ru-RU" altLang="en-US" sz="2000" b="1" dirty="0">
                <a:solidFill>
                  <a:schemeClr val="tx1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как условие</a:t>
            </a:r>
            <a:r>
              <a:rPr lang="en-US" sz="2000" b="1" dirty="0">
                <a:solidFill>
                  <a:schemeClr val="tx1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 создание единого образовательного пространства</a:t>
            </a:r>
            <a:endParaRPr lang="en-US" sz="2000" b="1" dirty="0">
              <a:solidFill>
                <a:schemeClr val="tx1"/>
              </a:solidFill>
              <a:latin typeface="Libre Baskerville" panose="02000000000000000000" pitchFamily="34" charset="0"/>
              <a:ea typeface="Libre Baskerville" panose="02000000000000000000" pitchFamily="34" charset="-122"/>
              <a:cs typeface="Libre Baskerville" panose="02000000000000000000" pitchFamily="34" charset="-12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06847" y="566023"/>
            <a:ext cx="6418778" cy="6432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Образовательный аспект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06847" y="1749623"/>
            <a:ext cx="463153" cy="463153"/>
          </a:xfrm>
          <a:prstGeom prst="roundRect">
            <a:avLst>
              <a:gd name="adj" fmla="val 6667"/>
            </a:avLst>
          </a:prstGeom>
          <a:solidFill>
            <a:srgbClr val="EAE8F3"/>
          </a:solidFill>
        </p:spPr>
      </p:sp>
      <p:sp>
        <p:nvSpPr>
          <p:cNvPr id="5" name="Text 2"/>
          <p:cNvSpPr/>
          <p:nvPr/>
        </p:nvSpPr>
        <p:spPr>
          <a:xfrm>
            <a:off x="6369487" y="1826776"/>
            <a:ext cx="137755" cy="30884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875859" y="1749623"/>
            <a:ext cx="3079671" cy="128635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Формирование дисциплины, ответственности и целеустремленности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875859" y="3159443"/>
            <a:ext cx="3079671" cy="26346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ru-RU" alt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Занятия</a:t>
            </a: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в обоих видах спорта требуют от спортсменов самодисциплины, ответственности и целеустремленности, формируя эти важные качества характера.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0161389" y="1749623"/>
            <a:ext cx="463153" cy="463153"/>
          </a:xfrm>
          <a:prstGeom prst="roundRect">
            <a:avLst>
              <a:gd name="adj" fmla="val 6667"/>
            </a:avLst>
          </a:prstGeom>
          <a:solidFill>
            <a:srgbClr val="EAE8F3"/>
          </a:solidFill>
        </p:spPr>
      </p:sp>
      <p:sp>
        <p:nvSpPr>
          <p:cNvPr id="9" name="Text 6"/>
          <p:cNvSpPr/>
          <p:nvPr/>
        </p:nvSpPr>
        <p:spPr>
          <a:xfrm>
            <a:off x="10297835" y="1826776"/>
            <a:ext cx="190262" cy="30884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10830401" y="1749623"/>
            <a:ext cx="3079671" cy="64317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Воспитание здорового образа жизни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10830401" y="2516267"/>
            <a:ext cx="3079671" cy="23052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Спорт самбо и спортивная борьба способствуют развитию физических качеств, выносливости и координации, формируя привычку к здоровому образу жизни.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206847" y="6231493"/>
            <a:ext cx="463153" cy="463153"/>
          </a:xfrm>
          <a:prstGeom prst="roundRect">
            <a:avLst>
              <a:gd name="adj" fmla="val 6667"/>
            </a:avLst>
          </a:prstGeom>
          <a:solidFill>
            <a:srgbClr val="EAE8F3"/>
          </a:solidFill>
        </p:spPr>
      </p:sp>
      <p:sp>
        <p:nvSpPr>
          <p:cNvPr id="13" name="Text 10"/>
          <p:cNvSpPr/>
          <p:nvPr/>
        </p:nvSpPr>
        <p:spPr>
          <a:xfrm>
            <a:off x="6343293" y="6308646"/>
            <a:ext cx="190262" cy="30884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6875859" y="6231493"/>
            <a:ext cx="5277326" cy="3215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Личностное и образовательное развитие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6875859" y="6676549"/>
            <a:ext cx="7034093" cy="9879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Спорт развивает лидерские качества, командный дух, умение преодолевать трудности, что положительно влияет на личностное и образовательное развитие.</a:t>
            </a:r>
            <a:endParaRPr lang="en-US" sz="16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844" y="1056848"/>
            <a:ext cx="5144218" cy="611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12150447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Влияние на региональное развитие спорта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Совместная работа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6244709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Объединени</a:t>
            </a:r>
            <a:r>
              <a:rPr lang="ru-RU" alt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я (Самбо)</a:t>
            </a:r>
            <a:r>
              <a:rPr 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" и "Центр Единоборств" позволяет создать сильную спортивную базу в </a:t>
            </a:r>
            <a:r>
              <a:rPr lang="ru-RU" alt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городе</a:t>
            </a:r>
            <a:r>
              <a:rPr 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, способствуя развитию обоих видов спорта.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634264"/>
            <a:ext cx="3045976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Повышение интереса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215408"/>
            <a:ext cx="6244709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Совместные мероприятия и </a:t>
            </a:r>
            <a:r>
              <a:rPr lang="ru-RU" alt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занятия</a:t>
            </a:r>
            <a:r>
              <a:rPr 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повышают интерес к самбо и спортивной борьбе среди молодежи, привлекая больше юных спортсменов в секции.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279765" y="212725"/>
            <a:ext cx="6230620" cy="26727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6400"/>
              </a:lnSpc>
              <a:buNone/>
            </a:pPr>
            <a:r>
              <a:rPr lang="en-US" sz="2000" b="1" dirty="0" err="1"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Взаимодействие</a:t>
            </a:r>
            <a:r>
              <a:rPr lang="en-US" sz="2000" b="1" dirty="0"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 </a:t>
            </a:r>
            <a:r>
              <a:rPr lang="ru-RU" sz="2000" b="1" dirty="0" smtClean="0"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 объединения  «Самбо» МАУ  ДО ЦРТДиЮ</a:t>
            </a:r>
            <a:r>
              <a:rPr lang="en-US" sz="2000" b="1" dirty="0" smtClean="0"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  </a:t>
            </a:r>
            <a:r>
              <a:rPr lang="en-US" sz="2000" b="1" dirty="0"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и </a:t>
            </a:r>
            <a:r>
              <a:rPr lang="en-US" sz="2000" b="1" dirty="0" err="1" smtClean="0"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Центр</a:t>
            </a:r>
            <a:r>
              <a:rPr lang="ru-RU" sz="2000" b="1" dirty="0" smtClean="0"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а</a:t>
            </a:r>
            <a:r>
              <a:rPr lang="en-US" sz="2000" b="1" dirty="0" smtClean="0"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 </a:t>
            </a:r>
            <a:r>
              <a:rPr lang="en-US" sz="2000" b="1" dirty="0" err="1" smtClean="0"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единоборств</a:t>
            </a:r>
            <a:r>
              <a:rPr lang="ru-RU" sz="2000" b="1" dirty="0" smtClean="0"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 «Спортивная борьба»</a:t>
            </a:r>
            <a:r>
              <a:rPr lang="ru-RU" altLang="en-US" sz="2000" b="1" dirty="0" smtClean="0"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, </a:t>
            </a:r>
            <a:r>
              <a:rPr lang="ru-RU" altLang="en-US" sz="2000" b="1" dirty="0"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как условие</a:t>
            </a:r>
            <a:r>
              <a:rPr lang="en-US" sz="2000" b="1" dirty="0"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  <a:sym typeface="+mn-ea"/>
              </a:rPr>
              <a:t> создание единого образовательного пространства</a:t>
            </a:r>
            <a:endParaRPr lang="en-US" sz="2000" b="1" dirty="0">
              <a:latin typeface="Libre Baskerville" panose="02000000000000000000" pitchFamily="34" charset="0"/>
              <a:ea typeface="Libre Baskerville" panose="02000000000000000000" pitchFamily="34" charset="-122"/>
              <a:cs typeface="Libre Baskerville" panose="02000000000000000000" pitchFamily="34" charset="-120"/>
              <a:sym typeface="+mn-ea"/>
            </a:endParaRPr>
          </a:p>
          <a:p>
            <a:pPr marL="0" indent="0">
              <a:lnSpc>
                <a:spcPts val="6400"/>
              </a:lnSpc>
              <a:buNone/>
            </a:pPr>
            <a:endParaRPr lang="en-US" sz="2000" dirty="0"/>
          </a:p>
          <a:p>
            <a:pPr marL="0" indent="0">
              <a:lnSpc>
                <a:spcPts val="6400"/>
              </a:lnSpc>
              <a:buNone/>
            </a:pPr>
            <a:endParaRPr lang="en-US" sz="2000" dirty="0"/>
          </a:p>
        </p:txBody>
      </p:sp>
      <p:sp>
        <p:nvSpPr>
          <p:cNvPr id="4" name="Text 1"/>
          <p:cNvSpPr/>
          <p:nvPr/>
        </p:nvSpPr>
        <p:spPr>
          <a:xfrm>
            <a:off x="8280400" y="4525010"/>
            <a:ext cx="6350000" cy="27317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Объединение </a:t>
            </a:r>
            <a:r>
              <a:rPr lang="ru-RU" altLang="en-US" sz="20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(Самбо)</a:t>
            </a:r>
            <a:r>
              <a:rPr lang="en-US" sz="20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и Центр единоборств (спортивная борьба) открывает новые возможности для развития молодых спортсменов. Совместные </a:t>
            </a:r>
            <a:r>
              <a:rPr lang="ru-RU" altLang="en-US" sz="20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занятия</a:t>
            </a:r>
            <a:r>
              <a:rPr lang="en-US" sz="20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и соревнования, а также обмен опытом между </a:t>
            </a:r>
            <a:r>
              <a:rPr lang="ru-RU" altLang="en-US" sz="20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педагогами</a:t>
            </a:r>
            <a:r>
              <a:rPr lang="en-US" sz="20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и спортсменами способствуют созданию единого образовательного пространства.</a:t>
            </a: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82140" y="10160"/>
            <a:ext cx="10076180" cy="867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748784" y="760214"/>
            <a:ext cx="6095881" cy="6685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ru-RU" altLang="en-US" sz="420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Объединение</a:t>
            </a:r>
            <a:r>
              <a:rPr lang="en-US" sz="420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 (Самбо)</a:t>
            </a:r>
            <a:endParaRPr lang="en-US" sz="4200" dirty="0"/>
          </a:p>
        </p:txBody>
      </p:sp>
      <p:sp>
        <p:nvSpPr>
          <p:cNvPr id="5" name="Shape 1"/>
          <p:cNvSpPr/>
          <p:nvPr/>
        </p:nvSpPr>
        <p:spPr>
          <a:xfrm>
            <a:off x="748784" y="1990249"/>
            <a:ext cx="481370" cy="481370"/>
          </a:xfrm>
          <a:prstGeom prst="roundRect">
            <a:avLst>
              <a:gd name="adj" fmla="val 6667"/>
            </a:avLst>
          </a:prstGeom>
          <a:solidFill>
            <a:srgbClr val="EAE8F3"/>
          </a:solidFill>
        </p:spPr>
      </p:sp>
      <p:sp>
        <p:nvSpPr>
          <p:cNvPr id="6" name="Text 2"/>
          <p:cNvSpPr/>
          <p:nvPr/>
        </p:nvSpPr>
        <p:spPr>
          <a:xfrm>
            <a:off x="917853" y="2070497"/>
            <a:ext cx="143113" cy="3208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1</a:t>
            </a:r>
            <a:endParaRPr lang="en-US" sz="2500" dirty="0"/>
          </a:p>
        </p:txBody>
      </p:sp>
      <p:sp>
        <p:nvSpPr>
          <p:cNvPr id="7" name="Text 3"/>
          <p:cNvSpPr/>
          <p:nvPr/>
        </p:nvSpPr>
        <p:spPr>
          <a:xfrm>
            <a:off x="1443990" y="1990249"/>
            <a:ext cx="3021092" cy="6684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История и </a:t>
            </a:r>
            <a:r>
              <a:rPr lang="ru-RU" altLang="en-US" sz="21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задачи</a:t>
            </a:r>
            <a:r>
              <a:rPr lang="en-US" sz="21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 клуба</a:t>
            </a:r>
            <a:endParaRPr lang="en-US" sz="2100" dirty="0"/>
          </a:p>
        </p:txBody>
      </p:sp>
      <p:sp>
        <p:nvSpPr>
          <p:cNvPr id="8" name="Text 4"/>
          <p:cNvSpPr/>
          <p:nvPr/>
        </p:nvSpPr>
        <p:spPr>
          <a:xfrm>
            <a:off x="1443990" y="2787015"/>
            <a:ext cx="3021092" cy="27384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sz="16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Объединения  «Самбо» — вид спорта самбо в ЦРТДиЮ образовалось в 2021 году. Задачия объединения заключается в развитии самбо как вида спорта и в воспитании физически развитых личностей. </a:t>
            </a:r>
            <a:endParaRPr sz="1650" dirty="0">
              <a:solidFill>
                <a:srgbClr val="49495A"/>
              </a:solidFill>
              <a:latin typeface="Open Sans" panose="020B0606030504020204" pitchFamily="34" charset="0"/>
              <a:ea typeface="Open Sans" panose="020B0606030504020204" pitchFamily="34" charset="-122"/>
              <a:cs typeface="Open Sans" panose="020B0606030504020204" pitchFamily="34" charset="-12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4678918" y="1990249"/>
            <a:ext cx="481370" cy="481370"/>
          </a:xfrm>
          <a:prstGeom prst="roundRect">
            <a:avLst>
              <a:gd name="adj" fmla="val 6667"/>
            </a:avLst>
          </a:prstGeom>
          <a:solidFill>
            <a:srgbClr val="EAE8F3"/>
          </a:solidFill>
        </p:spPr>
      </p:sp>
      <p:sp>
        <p:nvSpPr>
          <p:cNvPr id="10" name="Text 6"/>
          <p:cNvSpPr/>
          <p:nvPr/>
        </p:nvSpPr>
        <p:spPr>
          <a:xfrm>
            <a:off x="4820722" y="2070497"/>
            <a:ext cx="197763" cy="3208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2</a:t>
            </a:r>
            <a:endParaRPr lang="en-US" sz="2500" dirty="0"/>
          </a:p>
        </p:txBody>
      </p:sp>
      <p:sp>
        <p:nvSpPr>
          <p:cNvPr id="11" name="Text 7"/>
          <p:cNvSpPr/>
          <p:nvPr/>
        </p:nvSpPr>
        <p:spPr>
          <a:xfrm>
            <a:off x="5374124" y="1990249"/>
            <a:ext cx="3021092" cy="10026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Основные достижения и направления работы</a:t>
            </a:r>
            <a:endParaRPr lang="en-US" sz="2100" dirty="0"/>
          </a:p>
        </p:txBody>
      </p:sp>
      <p:sp>
        <p:nvSpPr>
          <p:cNvPr id="12" name="Text 8"/>
          <p:cNvSpPr/>
          <p:nvPr/>
        </p:nvSpPr>
        <p:spPr>
          <a:xfrm>
            <a:off x="5374124" y="3121223"/>
            <a:ext cx="3021092" cy="20538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sz="16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  <a:sym typeface="+mn-ea"/>
              </a:rPr>
              <a:t>Объединения  «Самбо»</a:t>
            </a:r>
            <a:r>
              <a:rPr lang="en-US" sz="16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проводит регулярные </a:t>
            </a:r>
            <a:r>
              <a:rPr lang="ru-RU" altLang="en-US" sz="16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занятия</a:t>
            </a:r>
            <a:r>
              <a:rPr lang="en-US" sz="16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, участвует в соревнованиях и проводит мастер-классы.</a:t>
            </a:r>
            <a:endParaRPr lang="en-US" sz="1650" dirty="0"/>
          </a:p>
        </p:txBody>
      </p:sp>
      <p:sp>
        <p:nvSpPr>
          <p:cNvPr id="13" name="Shape 9"/>
          <p:cNvSpPr/>
          <p:nvPr/>
        </p:nvSpPr>
        <p:spPr>
          <a:xfrm>
            <a:off x="748784" y="5979914"/>
            <a:ext cx="481370" cy="481370"/>
          </a:xfrm>
          <a:prstGeom prst="roundRect">
            <a:avLst>
              <a:gd name="adj" fmla="val 6667"/>
            </a:avLst>
          </a:prstGeom>
          <a:solidFill>
            <a:srgbClr val="EAE8F3"/>
          </a:solidFill>
        </p:spPr>
      </p:sp>
      <p:sp>
        <p:nvSpPr>
          <p:cNvPr id="14" name="Text 10"/>
          <p:cNvSpPr/>
          <p:nvPr/>
        </p:nvSpPr>
        <p:spPr>
          <a:xfrm>
            <a:off x="890587" y="6060162"/>
            <a:ext cx="197763" cy="3208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1"/>
          <p:cNvSpPr/>
          <p:nvPr/>
        </p:nvSpPr>
        <p:spPr>
          <a:xfrm>
            <a:off x="1443990" y="5979914"/>
            <a:ext cx="3796427" cy="3342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Успехи спортсменов в самбо</a:t>
            </a:r>
            <a:endParaRPr lang="en-US" sz="2100" dirty="0"/>
          </a:p>
        </p:txBody>
      </p:sp>
      <p:sp>
        <p:nvSpPr>
          <p:cNvPr id="16" name="Text 12"/>
          <p:cNvSpPr/>
          <p:nvPr/>
        </p:nvSpPr>
        <p:spPr>
          <a:xfrm>
            <a:off x="1443990" y="6442472"/>
            <a:ext cx="6951226" cy="10269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sz="16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  <a:sym typeface="+mn-ea"/>
              </a:rPr>
              <a:t>Объединения  «Самбо»</a:t>
            </a:r>
            <a:r>
              <a:rPr lang="en-US" sz="16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гордится своими </a:t>
            </a:r>
            <a:r>
              <a:rPr lang="ru-RU" altLang="en-US" sz="16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обучающимися</a:t>
            </a:r>
            <a:r>
              <a:rPr lang="en-US" sz="16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, которые регулярно завоевывают медали на</a:t>
            </a:r>
            <a:r>
              <a:rPr lang="ru-RU" altLang="en-US" sz="16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городских, краевых, </a:t>
            </a:r>
            <a:r>
              <a:rPr lang="en-US" sz="16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региональных и всероссийских соревнованиях.</a:t>
            </a:r>
            <a:endParaRPr lang="en-US" sz="165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2393" y="0"/>
            <a:ext cx="5068007" cy="346621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393" y="4189886"/>
            <a:ext cx="5057540" cy="3763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82888" y="499306"/>
            <a:ext cx="12438578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О Центре единоборств (Спортивная борьба)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5709895"/>
            <a:ext cx="3597593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История и </a:t>
            </a:r>
            <a:r>
              <a:rPr lang="ru-RU" altLang="en-US" sz="220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задачи</a:t>
            </a:r>
            <a:r>
              <a:rPr lang="en-US" sz="220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 Центра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6150528"/>
            <a:ext cx="3978116" cy="1814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Центр единоборств был основан в 2010 году. Он специализируется на обучении спортивной борьбе, которая является олимпийским видом спорта.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194705" y="4574954"/>
            <a:ext cx="3978116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Особенности спортивной борьбы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194705" y="5236862"/>
            <a:ext cx="3978116" cy="25403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Спортивная борьба - это зрелищный вид спорта, который требует высокой физической и технической подготовки. Она развивает силу, выносливость, координацию движений и тактическое мышление.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882532"/>
            <a:ext cx="3978116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Успехи спортсменов в борьбе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5263770"/>
            <a:ext cx="3978116" cy="1814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Центр единоборств гордится своими </a:t>
            </a:r>
            <a:r>
              <a:rPr lang="ru-RU" alt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обучающимися</a:t>
            </a:r>
            <a:r>
              <a:rPr 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, которые регулярно показывают высокие результаты на соревнованиях разных уровней.</a:t>
            </a:r>
            <a:endParaRPr lang="en-US" sz="17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890" y="1378259"/>
            <a:ext cx="3691493" cy="43316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66" y="1337581"/>
            <a:ext cx="4355978" cy="32373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948" y="1208085"/>
            <a:ext cx="3019647" cy="3640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6203871" y="822246"/>
            <a:ext cx="7709059" cy="128135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Сравнение самбо и спортивной борьбы</a:t>
            </a:r>
            <a:endParaRPr lang="en-US" sz="4000" dirty="0"/>
          </a:p>
        </p:txBody>
      </p:sp>
      <p:sp>
        <p:nvSpPr>
          <p:cNvPr id="5" name="Shape 1"/>
          <p:cNvSpPr/>
          <p:nvPr/>
        </p:nvSpPr>
        <p:spPr>
          <a:xfrm>
            <a:off x="6203871" y="2411016"/>
            <a:ext cx="7709059" cy="4996339"/>
          </a:xfrm>
          <a:prstGeom prst="roundRect">
            <a:avLst>
              <a:gd name="adj" fmla="val 61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6211491" y="2418636"/>
            <a:ext cx="7692985" cy="589240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7" name="Text 3"/>
          <p:cNvSpPr/>
          <p:nvPr/>
        </p:nvSpPr>
        <p:spPr>
          <a:xfrm>
            <a:off x="6417350" y="2549247"/>
            <a:ext cx="2150388" cy="3280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Вид спорта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8985171" y="2549247"/>
            <a:ext cx="2146578" cy="3280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Самбо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11549182" y="2549247"/>
            <a:ext cx="2150388" cy="3280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Спортивная борьба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6211491" y="3007876"/>
            <a:ext cx="7692985" cy="1573292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11" name="Text 7"/>
          <p:cNvSpPr/>
          <p:nvPr/>
        </p:nvSpPr>
        <p:spPr>
          <a:xfrm>
            <a:off x="6417350" y="3138488"/>
            <a:ext cx="2150388" cy="3280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Основные техники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8985171" y="3138488"/>
            <a:ext cx="2146578" cy="9840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Борьба в партере, болевые приемы, удушающие приемы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11549182" y="3138488"/>
            <a:ext cx="2150388" cy="13120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Борьба в партере, броски, болевые приемы</a:t>
            </a: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6211491" y="4602758"/>
            <a:ext cx="7692985" cy="917258"/>
          </a:xfrm>
          <a:prstGeom prst="rect">
            <a:avLst/>
          </a:prstGeom>
          <a:solidFill>
            <a:srgbClr val="FFFFFF">
              <a:alpha val="4000"/>
            </a:srgbClr>
          </a:solidFill>
        </p:spPr>
      </p:sp>
      <p:sp>
        <p:nvSpPr>
          <p:cNvPr id="15" name="Text 11"/>
          <p:cNvSpPr/>
          <p:nvPr/>
        </p:nvSpPr>
        <p:spPr>
          <a:xfrm>
            <a:off x="6417350" y="4711779"/>
            <a:ext cx="2150388" cy="3280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Тактика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8985171" y="4711779"/>
            <a:ext cx="2146578" cy="6560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Упор на защиту и контратаку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11549182" y="4711779"/>
            <a:ext cx="2150388" cy="6560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Активная атака, поиск преимущества</a:t>
            </a:r>
            <a:endParaRPr lang="en-US" sz="1600" dirty="0"/>
          </a:p>
        </p:txBody>
      </p:sp>
      <p:sp>
        <p:nvSpPr>
          <p:cNvPr id="18" name="Shape 14"/>
          <p:cNvSpPr/>
          <p:nvPr/>
        </p:nvSpPr>
        <p:spPr>
          <a:xfrm>
            <a:off x="6211491" y="5498425"/>
            <a:ext cx="7692985" cy="1901309"/>
          </a:xfrm>
          <a:prstGeom prst="rect">
            <a:avLst/>
          </a:prstGeom>
          <a:solidFill>
            <a:srgbClr val="000000">
              <a:alpha val="4000"/>
            </a:srgbClr>
          </a:solidFill>
        </p:spPr>
      </p:sp>
      <p:sp>
        <p:nvSpPr>
          <p:cNvPr id="19" name="Text 15"/>
          <p:cNvSpPr/>
          <p:nvPr/>
        </p:nvSpPr>
        <p:spPr>
          <a:xfrm>
            <a:off x="6417350" y="5629037"/>
            <a:ext cx="2150388" cy="3280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Правила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8985171" y="5629037"/>
            <a:ext cx="2146578" cy="13120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Более строгие правила, запрещающие некоторые приемы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11549182" y="5629037"/>
            <a:ext cx="2150388" cy="16400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Более свободные правила, допускающие более широкий спектр приемов</a:t>
            </a:r>
            <a:endParaRPr lang="en-US" sz="16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935" y="101914"/>
            <a:ext cx="3275481" cy="400336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478" y="4050406"/>
            <a:ext cx="2587779" cy="4024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30448" y="721519"/>
            <a:ext cx="7683103" cy="19563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Важность взаимодействия  Центр</a:t>
            </a:r>
            <a:r>
              <a:rPr lang="ru-RU" altLang="en-US" sz="410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ов</a:t>
            </a:r>
            <a:endParaRPr lang="ru-RU" altLang="en-US" sz="4100" dirty="0">
              <a:solidFill>
                <a:srgbClr val="403CCF"/>
              </a:solidFill>
              <a:latin typeface="Libre Baskerville" panose="02000000000000000000" pitchFamily="34" charset="0"/>
              <a:ea typeface="Libre Baskerville" panose="02000000000000000000" pitchFamily="34" charset="-122"/>
              <a:cs typeface="Libre Baskerville" panose="02000000000000000000" pitchFamily="34" charset="-12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30448" y="2990850"/>
            <a:ext cx="3737253" cy="4517112"/>
          </a:xfrm>
          <a:prstGeom prst="roundRect">
            <a:avLst>
              <a:gd name="adj" fmla="val 838"/>
            </a:avLst>
          </a:prstGeom>
          <a:solidFill>
            <a:srgbClr val="EAE8F3"/>
          </a:solidFill>
        </p:spPr>
      </p:sp>
      <p:sp>
        <p:nvSpPr>
          <p:cNvPr id="5" name="Text 2"/>
          <p:cNvSpPr/>
          <p:nvPr/>
        </p:nvSpPr>
        <p:spPr>
          <a:xfrm>
            <a:off x="939046" y="3199448"/>
            <a:ext cx="3320058" cy="9779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Почему важно взаимодействие между </a:t>
            </a:r>
            <a:r>
              <a:rPr lang="ru-RU" altLang="en-US" sz="205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центра</a:t>
            </a:r>
            <a:r>
              <a:rPr lang="en-US" sz="205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ми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939046" y="4302562"/>
            <a:ext cx="3320058" cy="20031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Взаимодействие между </a:t>
            </a:r>
            <a:r>
              <a:rPr lang="ru-RU" alt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центра</a:t>
            </a: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ми позволяет </a:t>
            </a:r>
            <a:r>
              <a:rPr lang="ru-RU" alt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обучающимся</a:t>
            </a: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обогатить свой спортивный опыт, освоить новые техники и тактики, а также получить доступ к новым ресурсам.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676299" y="2990850"/>
            <a:ext cx="3737253" cy="4517112"/>
          </a:xfrm>
          <a:prstGeom prst="roundRect">
            <a:avLst>
              <a:gd name="adj" fmla="val 838"/>
            </a:avLst>
          </a:prstGeom>
          <a:solidFill>
            <a:srgbClr val="EAE8F3"/>
          </a:solidFill>
        </p:spPr>
      </p:sp>
      <p:sp>
        <p:nvSpPr>
          <p:cNvPr id="8" name="Text 5"/>
          <p:cNvSpPr/>
          <p:nvPr/>
        </p:nvSpPr>
        <p:spPr>
          <a:xfrm>
            <a:off x="4884896" y="3199448"/>
            <a:ext cx="3320058" cy="13039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Влияние на образовательное пространство через спорт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4884896" y="4628555"/>
            <a:ext cx="3320058" cy="26708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Совместные </a:t>
            </a:r>
            <a:r>
              <a:rPr lang="ru-RU" alt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занятия</a:t>
            </a: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создают единое образовательное пространство, где </a:t>
            </a:r>
            <a:r>
              <a:rPr lang="ru-RU" alt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ребята</a:t>
            </a:r>
            <a:r>
              <a:rPr lang="en-US" sz="160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могут развивать свои физические и интеллектуальные способности, а также формировать ценные жизненные навыки.</a:t>
            </a:r>
            <a:endParaRPr lang="en-US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98577" y="721519"/>
            <a:ext cx="4258269" cy="7087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703898" y="591860"/>
            <a:ext cx="7736205" cy="12568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5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Организация совместных </a:t>
            </a:r>
            <a:r>
              <a:rPr lang="ru-RU" altLang="en-US" sz="395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занятий</a:t>
            </a:r>
            <a:endParaRPr lang="ru-RU" altLang="en-US" sz="3950" dirty="0">
              <a:solidFill>
                <a:srgbClr val="403CCF"/>
              </a:solidFill>
              <a:latin typeface="Libre Baskerville" panose="02000000000000000000" pitchFamily="34" charset="0"/>
              <a:ea typeface="Libre Baskerville" panose="02000000000000000000" pitchFamily="34" charset="-122"/>
              <a:cs typeface="Libre Baskerville" panose="02000000000000000000" pitchFamily="34" charset="-120"/>
            </a:endParaRPr>
          </a:p>
        </p:txBody>
      </p:sp>
      <p:sp>
        <p:nvSpPr>
          <p:cNvPr id="5" name="Shape 1"/>
          <p:cNvSpPr/>
          <p:nvPr/>
        </p:nvSpPr>
        <p:spPr>
          <a:xfrm>
            <a:off x="994172" y="2150388"/>
            <a:ext cx="22860" cy="5487233"/>
          </a:xfrm>
          <a:prstGeom prst="roundRect">
            <a:avLst>
              <a:gd name="adj" fmla="val 131982"/>
            </a:avLst>
          </a:prstGeom>
          <a:solidFill>
            <a:srgbClr val="D0CED9"/>
          </a:solidFill>
        </p:spPr>
      </p:sp>
      <p:sp>
        <p:nvSpPr>
          <p:cNvPr id="6" name="Shape 2"/>
          <p:cNvSpPr/>
          <p:nvPr/>
        </p:nvSpPr>
        <p:spPr>
          <a:xfrm>
            <a:off x="1209020" y="2591395"/>
            <a:ext cx="703898" cy="22860"/>
          </a:xfrm>
          <a:prstGeom prst="roundRect">
            <a:avLst>
              <a:gd name="adj" fmla="val 131982"/>
            </a:avLst>
          </a:prstGeom>
          <a:solidFill>
            <a:srgbClr val="D0CED9"/>
          </a:solidFill>
        </p:spPr>
      </p:sp>
      <p:sp>
        <p:nvSpPr>
          <p:cNvPr id="7" name="Shape 3"/>
          <p:cNvSpPr/>
          <p:nvPr/>
        </p:nvSpPr>
        <p:spPr>
          <a:xfrm>
            <a:off x="779324" y="2376607"/>
            <a:ext cx="452557" cy="452557"/>
          </a:xfrm>
          <a:prstGeom prst="roundRect">
            <a:avLst>
              <a:gd name="adj" fmla="val 6667"/>
            </a:avLst>
          </a:prstGeom>
          <a:solidFill>
            <a:srgbClr val="EAE8F3"/>
          </a:solidFill>
        </p:spPr>
      </p:sp>
      <p:sp>
        <p:nvSpPr>
          <p:cNvPr id="8" name="Text 4"/>
          <p:cNvSpPr/>
          <p:nvPr/>
        </p:nvSpPr>
        <p:spPr>
          <a:xfrm>
            <a:off x="938272" y="2451973"/>
            <a:ext cx="134541" cy="30170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1</a:t>
            </a:r>
            <a:endParaRPr lang="en-US" sz="2350" dirty="0"/>
          </a:p>
        </p:txBody>
      </p:sp>
      <p:sp>
        <p:nvSpPr>
          <p:cNvPr id="9" name="Text 5"/>
          <p:cNvSpPr/>
          <p:nvPr/>
        </p:nvSpPr>
        <p:spPr>
          <a:xfrm>
            <a:off x="2111812" y="2351484"/>
            <a:ext cx="5624274" cy="3143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Планирование </a:t>
            </a:r>
            <a:r>
              <a:rPr lang="ru-RU" altLang="en-US" sz="195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занятий,</a:t>
            </a:r>
            <a:r>
              <a:rPr lang="en-US" sz="195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 мероприятий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2111812" y="2786420"/>
            <a:ext cx="6328291" cy="96512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ru-RU" altLang="en-US" sz="15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Педагогоми объединения (Самбо)</a:t>
            </a:r>
            <a:r>
              <a:rPr lang="en-US" sz="15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и Центр единоборств вместе планируют график совместных </a:t>
            </a:r>
            <a:r>
              <a:rPr lang="ru-RU" altLang="en-US" sz="15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занятий</a:t>
            </a:r>
            <a:r>
              <a:rPr lang="en-US" sz="15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, учитывая особенности каждого вида спорта.</a:t>
            </a:r>
            <a:endParaRPr lang="en-US" sz="1550" dirty="0"/>
          </a:p>
        </p:txBody>
      </p:sp>
      <p:sp>
        <p:nvSpPr>
          <p:cNvPr id="11" name="Shape 7"/>
          <p:cNvSpPr/>
          <p:nvPr/>
        </p:nvSpPr>
        <p:spPr>
          <a:xfrm>
            <a:off x="1209020" y="4594741"/>
            <a:ext cx="703898" cy="22860"/>
          </a:xfrm>
          <a:prstGeom prst="roundRect">
            <a:avLst>
              <a:gd name="adj" fmla="val 131982"/>
            </a:avLst>
          </a:prstGeom>
          <a:solidFill>
            <a:srgbClr val="D0CED9"/>
          </a:solidFill>
        </p:spPr>
      </p:sp>
      <p:sp>
        <p:nvSpPr>
          <p:cNvPr id="12" name="Shape 8"/>
          <p:cNvSpPr/>
          <p:nvPr/>
        </p:nvSpPr>
        <p:spPr>
          <a:xfrm>
            <a:off x="779324" y="4379952"/>
            <a:ext cx="452557" cy="452557"/>
          </a:xfrm>
          <a:prstGeom prst="roundRect">
            <a:avLst>
              <a:gd name="adj" fmla="val 6667"/>
            </a:avLst>
          </a:prstGeom>
          <a:solidFill>
            <a:srgbClr val="EAE8F3"/>
          </a:solidFill>
        </p:spPr>
      </p:sp>
      <p:sp>
        <p:nvSpPr>
          <p:cNvPr id="13" name="Text 9"/>
          <p:cNvSpPr/>
          <p:nvPr/>
        </p:nvSpPr>
        <p:spPr>
          <a:xfrm>
            <a:off x="912674" y="4455319"/>
            <a:ext cx="185857" cy="30170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2</a:t>
            </a:r>
            <a:endParaRPr lang="en-US" sz="2350" dirty="0"/>
          </a:p>
        </p:txBody>
      </p:sp>
      <p:sp>
        <p:nvSpPr>
          <p:cNvPr id="14" name="Text 10"/>
          <p:cNvSpPr/>
          <p:nvPr/>
        </p:nvSpPr>
        <p:spPr>
          <a:xfrm>
            <a:off x="2111812" y="4354830"/>
            <a:ext cx="4125992" cy="3143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Участие </a:t>
            </a:r>
            <a:r>
              <a:rPr lang="ru-RU" altLang="en-US" sz="195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обучающихся</a:t>
            </a:r>
            <a:r>
              <a:rPr lang="en-US" sz="195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 и </a:t>
            </a:r>
            <a:r>
              <a:rPr lang="ru-RU" altLang="en-US" sz="195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педагогов</a:t>
            </a:r>
            <a:endParaRPr lang="ru-RU" altLang="en-US" sz="1950" dirty="0">
              <a:solidFill>
                <a:srgbClr val="49495A"/>
              </a:solidFill>
              <a:latin typeface="Libre Baskerville" panose="02000000000000000000" pitchFamily="34" charset="0"/>
              <a:ea typeface="Libre Baskerville" panose="02000000000000000000" pitchFamily="34" charset="-122"/>
              <a:cs typeface="Libre Baskerville" panose="02000000000000000000" pitchFamily="34" charset="-12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111812" y="4789765"/>
            <a:ext cx="6328291" cy="6434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ru-RU" altLang="en-US" sz="15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Обучающиеся</a:t>
            </a:r>
            <a:r>
              <a:rPr lang="en-US" sz="15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обоих </a:t>
            </a:r>
            <a:r>
              <a:rPr lang="ru-RU" altLang="en-US" sz="15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центров</a:t>
            </a:r>
            <a:r>
              <a:rPr lang="en-US" sz="15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активно участвуют в совместных </a:t>
            </a:r>
            <a:r>
              <a:rPr lang="ru-RU" altLang="en-US" sz="15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занятиях</a:t>
            </a:r>
            <a:r>
              <a:rPr lang="en-US" sz="15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, а </a:t>
            </a:r>
            <a:r>
              <a:rPr lang="ru-RU" altLang="en-US" sz="15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педагоги</a:t>
            </a:r>
            <a:r>
              <a:rPr lang="en-US" sz="15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делятся опытом и знаниями.</a:t>
            </a:r>
            <a:endParaRPr lang="en-US" sz="1550" dirty="0"/>
          </a:p>
        </p:txBody>
      </p:sp>
      <p:sp>
        <p:nvSpPr>
          <p:cNvPr id="16" name="Shape 12"/>
          <p:cNvSpPr/>
          <p:nvPr/>
        </p:nvSpPr>
        <p:spPr>
          <a:xfrm>
            <a:off x="1209020" y="6276380"/>
            <a:ext cx="703898" cy="22860"/>
          </a:xfrm>
          <a:prstGeom prst="roundRect">
            <a:avLst>
              <a:gd name="adj" fmla="val 131982"/>
            </a:avLst>
          </a:prstGeom>
          <a:solidFill>
            <a:srgbClr val="D0CED9"/>
          </a:solidFill>
        </p:spPr>
      </p:sp>
      <p:sp>
        <p:nvSpPr>
          <p:cNvPr id="17" name="Shape 13"/>
          <p:cNvSpPr/>
          <p:nvPr/>
        </p:nvSpPr>
        <p:spPr>
          <a:xfrm>
            <a:off x="779324" y="6061591"/>
            <a:ext cx="452557" cy="452557"/>
          </a:xfrm>
          <a:prstGeom prst="roundRect">
            <a:avLst>
              <a:gd name="adj" fmla="val 6667"/>
            </a:avLst>
          </a:prstGeom>
          <a:solidFill>
            <a:srgbClr val="EAE8F3"/>
          </a:solidFill>
        </p:spPr>
      </p:sp>
      <p:sp>
        <p:nvSpPr>
          <p:cNvPr id="18" name="Text 14"/>
          <p:cNvSpPr/>
          <p:nvPr/>
        </p:nvSpPr>
        <p:spPr>
          <a:xfrm>
            <a:off x="912674" y="6136957"/>
            <a:ext cx="185857" cy="30170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3</a:t>
            </a:r>
            <a:endParaRPr lang="en-US" sz="2350" dirty="0"/>
          </a:p>
        </p:txBody>
      </p:sp>
      <p:sp>
        <p:nvSpPr>
          <p:cNvPr id="19" name="Text 15"/>
          <p:cNvSpPr/>
          <p:nvPr/>
        </p:nvSpPr>
        <p:spPr>
          <a:xfrm>
            <a:off x="2111812" y="6036469"/>
            <a:ext cx="4536996" cy="3143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Как были организованы </a:t>
            </a:r>
            <a:r>
              <a:rPr lang="ru-RU" altLang="en-US" sz="195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занятия</a:t>
            </a:r>
            <a:endParaRPr lang="ru-RU" altLang="en-US" sz="1950" dirty="0">
              <a:solidFill>
                <a:srgbClr val="49495A"/>
              </a:solidFill>
              <a:latin typeface="Libre Baskerville" panose="02000000000000000000" pitchFamily="34" charset="0"/>
              <a:ea typeface="Libre Baskerville" panose="02000000000000000000" pitchFamily="34" charset="-122"/>
              <a:cs typeface="Libre Baskerville" panose="02000000000000000000" pitchFamily="34" charset="-12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111812" y="6471404"/>
            <a:ext cx="6328291" cy="96512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ru-RU" altLang="en-US" sz="15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Занятия</a:t>
            </a:r>
            <a:r>
              <a:rPr lang="en-US" sz="15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проходят на базе обоих </a:t>
            </a:r>
            <a:r>
              <a:rPr lang="ru-RU" altLang="en-US" sz="15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центров</a:t>
            </a:r>
            <a:r>
              <a:rPr lang="en-US" sz="15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. Они включают в себя элементы самбо и спортивной борьбы, а также общую физическую подготовку.</a:t>
            </a:r>
            <a:endParaRPr lang="en-US" sz="155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5276" y="2068760"/>
            <a:ext cx="5410955" cy="38581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93500" y="477560"/>
            <a:ext cx="7929801" cy="10841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340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Преимущества совместных </a:t>
            </a:r>
            <a:r>
              <a:rPr lang="ru-RU" altLang="en-US" sz="340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занятий</a:t>
            </a:r>
            <a:endParaRPr lang="ru-RU" altLang="en-US" sz="3400" dirty="0">
              <a:solidFill>
                <a:srgbClr val="403CCF"/>
              </a:solidFill>
              <a:latin typeface="Libre Baskerville" panose="02000000000000000000" pitchFamily="34" charset="0"/>
              <a:ea typeface="Libre Baskerville" panose="02000000000000000000" pitchFamily="34" charset="-122"/>
              <a:cs typeface="Libre Baskerville" panose="02000000000000000000" pitchFamily="34" charset="-12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3500" y="1821894"/>
            <a:ext cx="433626" cy="4336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93500" y="2428994"/>
            <a:ext cx="4452104" cy="27098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Улучшение результатов в соревнованиях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6093500" y="2804041"/>
            <a:ext cx="7929801" cy="8326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ru-RU" altLang="en-US" sz="13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Обучающиеся</a:t>
            </a:r>
            <a:r>
              <a:rPr lang="en-US" sz="13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, участвующие в совместных </a:t>
            </a:r>
            <a:r>
              <a:rPr lang="ru-RU" altLang="en-US" sz="13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занятиях</a:t>
            </a:r>
            <a:r>
              <a:rPr lang="en-US" sz="13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, показывают более высокие результаты на соревнованиях, так как они получают доступ к новым знаниям и  методикам.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500" y="4157067"/>
            <a:ext cx="433626" cy="4336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93500" y="4764167"/>
            <a:ext cx="3938826" cy="27098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Обмен опытом между</a:t>
            </a:r>
            <a:r>
              <a:rPr lang="ru-RU" altLang="en-US" sz="17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 обучающимися</a:t>
            </a:r>
            <a:endParaRPr lang="ru-RU" altLang="en-US" sz="1700" dirty="0">
              <a:solidFill>
                <a:srgbClr val="49495A"/>
              </a:solidFill>
              <a:latin typeface="Libre Baskerville" panose="02000000000000000000" pitchFamily="34" charset="0"/>
              <a:ea typeface="Libre Baskerville" panose="02000000000000000000" pitchFamily="34" charset="-122"/>
              <a:cs typeface="Libre Baskerville" panose="02000000000000000000" pitchFamily="34" charset="-120"/>
            </a:endParaRPr>
          </a:p>
        </p:txBody>
      </p:sp>
      <p:sp>
        <p:nvSpPr>
          <p:cNvPr id="9" name="Text 4"/>
          <p:cNvSpPr/>
          <p:nvPr/>
        </p:nvSpPr>
        <p:spPr>
          <a:xfrm>
            <a:off x="6093500" y="5139214"/>
            <a:ext cx="7929801" cy="5550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Спортсмены получают возможность познакомиться с другими видами единоборств, освоить новые техники, а также улучшить свои тактические навыки.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500" y="6214705"/>
            <a:ext cx="433626" cy="4336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93500" y="6821805"/>
            <a:ext cx="6129099" cy="27098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Развитие физической подготовки и тактических навыков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6093500" y="7196852"/>
            <a:ext cx="7929801" cy="5550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Совместные </a:t>
            </a:r>
            <a:r>
              <a:rPr lang="ru-RU" altLang="en-US" sz="13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занятия</a:t>
            </a:r>
            <a:r>
              <a:rPr lang="en-US" sz="13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способствуют развитию общей физической подготовки, улучшению координации движений и освоению новых тактических приемов.</a:t>
            </a:r>
            <a:endParaRPr lang="en-US" sz="135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49" y="865720"/>
            <a:ext cx="4610743" cy="6582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629126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Примеры успешных мероприятий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386846"/>
            <a:ext cx="3778210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3634264"/>
            <a:ext cx="3324582" cy="10629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Совместные </a:t>
            </a:r>
            <a:r>
              <a:rPr lang="ru-RU" altLang="en-US" sz="22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занятия</a:t>
            </a:r>
            <a:r>
              <a:rPr lang="en-US" sz="22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 и соревнования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4833342"/>
            <a:ext cx="3324582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alt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Объединение (Самбо)</a:t>
            </a:r>
            <a:r>
              <a:rPr 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и Центр единоборств организовали несколько совместных </a:t>
            </a:r>
            <a:r>
              <a:rPr lang="ru-RU" alt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занятий</a:t>
            </a:r>
            <a:r>
              <a:rPr 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 и соревнований.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86846"/>
            <a:ext cx="3778210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98814" y="3634264"/>
            <a:ext cx="3324582" cy="10629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Результаты </a:t>
            </a:r>
            <a:r>
              <a:rPr lang="ru-RU" altLang="en-US" sz="22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обучающихся</a:t>
            </a:r>
            <a:r>
              <a:rPr lang="en-US" sz="2200" dirty="0">
                <a:solidFill>
                  <a:srgbClr val="49495A"/>
                </a:solidFill>
                <a:latin typeface="Libre Baskerville" panose="02000000000000000000" pitchFamily="34" charset="0"/>
                <a:ea typeface="Libre Baskerville" panose="02000000000000000000" pitchFamily="34" charset="-122"/>
                <a:cs typeface="Libre Baskerville" panose="02000000000000000000" pitchFamily="34" charset="-120"/>
              </a:rPr>
              <a:t> после взаимодействия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98814" y="4833342"/>
            <a:ext cx="3324582" cy="25403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alt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Обучающиеся</a:t>
            </a:r>
            <a:r>
              <a:rPr lang="en-US" sz="1750" dirty="0">
                <a:solidFill>
                  <a:srgbClr val="49495A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, участвующие в совместных мероприятиях, демонстрируют улучшенные результаты на соревнованиях, а также более высокий уровень спортивной подготовки.</a:t>
            </a:r>
            <a:endParaRPr lang="en-US" sz="17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428" y="1129856"/>
            <a:ext cx="5392208" cy="500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0</TotalTime>
  <Words>5161</Words>
  <Application>WPS Presentation</Application>
  <PresentationFormat>Произвольный</PresentationFormat>
  <Paragraphs>163</Paragraphs>
  <Slides>11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Libre Baskerville</vt:lpstr>
      <vt:lpstr>Libre Baskerville</vt:lpstr>
      <vt:lpstr>Libre Baskerville</vt:lpstr>
      <vt:lpstr>Open Sans</vt:lpstr>
      <vt:lpstr>Open Sans</vt:lpstr>
      <vt:lpstr>Open Sans</vt:lpstr>
      <vt:lpstr>Tw Cen MT</vt:lpstr>
      <vt:lpstr>Arial Unicode MS</vt:lpstr>
      <vt:lpstr>Calibri</vt:lpstr>
      <vt:lpstr>Microsoft YaHei</vt:lpstr>
      <vt:lpstr>Капля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Александр</cp:lastModifiedBy>
  <cp:revision>15</cp:revision>
  <dcterms:created xsi:type="dcterms:W3CDTF">2024-10-10T15:39:00Z</dcterms:created>
  <dcterms:modified xsi:type="dcterms:W3CDTF">2024-10-19T11:44:07Z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DFD2891E10F748D3BEE1F6605297C45B_12</vt:lpwstr>
  </property>
  <property fmtid="{D5CDD505-2E9C-101B-9397-08002B2CF9AE}" pid="3" name="KSOProductBuildVer">
    <vt:lpwstr>1033-12.2.0.18283</vt:lpwstr>
  </property>
</Properties>
</file>